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9" r:id="rId2"/>
    <p:sldId id="260" r:id="rId3"/>
    <p:sldId id="275" r:id="rId4"/>
    <p:sldId id="276" r:id="rId5"/>
    <p:sldId id="277" r:id="rId6"/>
    <p:sldId id="278" r:id="rId7"/>
    <p:sldId id="279" r:id="rId8"/>
  </p:sldIdLst>
  <p:sldSz cx="12192000" cy="6858000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ECAF8"/>
    <a:srgbClr val="47EDB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0304" autoAdjust="0"/>
  </p:normalViewPr>
  <p:slideViewPr>
    <p:cSldViewPr snapToGrid="0">
      <p:cViewPr>
        <p:scale>
          <a:sx n="80" d="100"/>
          <a:sy n="80" d="100"/>
        </p:scale>
        <p:origin x="-534" y="-13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4FC8BA-59FB-3A4E-99B8-98BB89F8110E}" type="datetimeFigureOut">
              <a:rPr lang="en-US" smtClean="0"/>
              <a:t>8/3/2018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Click to edit Master text styles</a:t>
            </a:r>
          </a:p>
          <a:p>
            <a:pPr lvl="1"/>
            <a:r>
              <a:rPr lang="nl-NL" smtClean="0"/>
              <a:t>Second level</a:t>
            </a:r>
          </a:p>
          <a:p>
            <a:pPr lvl="2"/>
            <a:r>
              <a:rPr lang="nl-NL" smtClean="0"/>
              <a:t>Third level</a:t>
            </a:r>
          </a:p>
          <a:p>
            <a:pPr lvl="3"/>
            <a:r>
              <a:rPr lang="nl-NL" smtClean="0"/>
              <a:t>Fourth level</a:t>
            </a:r>
          </a:p>
          <a:p>
            <a:pPr lvl="4"/>
            <a:r>
              <a:rPr lang="nl-NL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9F6C6F-F716-C04F-9410-D63BE30A4AE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181013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6C6F-F716-C04F-9410-D63BE30A4AE1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58835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Sociale</a:t>
            </a:r>
            <a:r>
              <a:rPr lang="nl-NL" baseline="0" dirty="0" smtClean="0"/>
              <a:t> wetten zijn wetten die de levensomstandigheden van arbeiders moeten verbeteren. </a:t>
            </a:r>
          </a:p>
          <a:p>
            <a:r>
              <a:rPr lang="nl-NL" baseline="0" dirty="0" smtClean="0"/>
              <a:t>Leerplichtwet: kinderen moesten nu verplicht naar school. Deze wet werd wel gecontroleerd, daarnaast stegen de lonen waardoor kinderarbeid minder nodig was. Hierdoor werd deze wet wel een succes.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59F6C6F-F716-C04F-9410-D63BE30A4AE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17683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NL" smtClean="0"/>
              <a:t>Klik om de ondertitelstijl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6350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8167895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8724902" y="365125"/>
            <a:ext cx="2628900" cy="5811838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838202" y="365125"/>
            <a:ext cx="7734300" cy="5811838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76161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1587042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49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1849" y="4589467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7185690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493845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6"/>
            <a:ext cx="10515600" cy="1325563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6172202" y="2505075"/>
            <a:ext cx="5183188" cy="3684588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3-8-2018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80492308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3-8-2018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0608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3-8-2018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5949516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3272615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5183188" y="987426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63DCE9-6ABA-4A26-8FF4-D31ADC0BC195}" type="datetimeFigureOut">
              <a:rPr lang="nl-NL" smtClean="0"/>
              <a:t>3-8-2018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295840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8382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63DCE9-6ABA-4A26-8FF4-D31ADC0BC195}" type="datetimeFigureOut">
              <a:rPr lang="nl-NL" smtClean="0"/>
              <a:t>3-8-2018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4038600" y="6356354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8610600" y="635635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576856-707B-40C0-B97C-DCC2D1E3BA0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766155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s://www.google.nl/url?sa=i&amp;rct=j&amp;q=&amp;esrc=s&amp;source=images&amp;cd=&amp;cad=rja&amp;uact=8&amp;ved=2ahUKEwjA2uPPy9DcAhWNr6QKHV7oCJsQjRx6BAgBEAU&amp;url=https%3A%2F%2Fnl.wikipedia.org%2Fwiki%2FSociaal-Democratische_Arbeiderspartij&amp;psig=AOvVaw3CbY7XWey0hiqhwbdyh3Jz&amp;ust=1533375661725198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40000"/>
            <a:lum/>
          </a:blip>
          <a:srcRect/>
          <a:stretch>
            <a:fillRect l="-3000" r="-3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69393" y="1248229"/>
            <a:ext cx="9144000" cy="2387600"/>
          </a:xfrm>
        </p:spPr>
        <p:txBody>
          <a:bodyPr/>
          <a:lstStyle/>
          <a:p>
            <a:r>
              <a:rPr lang="en-US" dirty="0"/>
              <a:t>3</a:t>
            </a:r>
            <a:r>
              <a:rPr lang="en-US" dirty="0" smtClean="0"/>
              <a:t>. </a:t>
            </a:r>
            <a:r>
              <a:rPr lang="en-US" dirty="0" smtClean="0"/>
              <a:t>De </a:t>
            </a:r>
            <a:r>
              <a:rPr lang="en-US" dirty="0" err="1" smtClean="0"/>
              <a:t>sociale</a:t>
            </a:r>
            <a:r>
              <a:rPr lang="en-US" dirty="0" smtClean="0"/>
              <a:t> </a:t>
            </a:r>
            <a:r>
              <a:rPr lang="en-US" dirty="0" err="1" smtClean="0"/>
              <a:t>verhoudingen</a:t>
            </a:r>
            <a:r>
              <a:rPr lang="en-US" dirty="0" smtClean="0"/>
              <a:t> in Nederland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65747" y="3586868"/>
            <a:ext cx="9144000" cy="1655762"/>
          </a:xfrm>
        </p:spPr>
        <p:txBody>
          <a:bodyPr>
            <a:normAutofit/>
          </a:bodyPr>
          <a:lstStyle/>
          <a:p>
            <a:endParaRPr lang="en-US" sz="3200" dirty="0" smtClean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628" y="0"/>
            <a:ext cx="2155371" cy="6858000"/>
          </a:xfrm>
          <a:prstGeom prst="rect">
            <a:avLst/>
          </a:prstGeom>
        </p:spPr>
      </p:pic>
      <p:sp>
        <p:nvSpPr>
          <p:cNvPr id="5" name="Donut 4"/>
          <p:cNvSpPr/>
          <p:nvPr/>
        </p:nvSpPr>
        <p:spPr>
          <a:xfrm>
            <a:off x="948552" y="3756201"/>
            <a:ext cx="1897100" cy="1912948"/>
          </a:xfrm>
          <a:prstGeom prst="donut">
            <a:avLst>
              <a:gd name="adj" fmla="val 3594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97216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1" dirty="0" smtClean="0"/>
              <a:t>Leerdoelen</a:t>
            </a:r>
            <a:endParaRPr lang="nl-NL" b="1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dirty="0"/>
              <a:t>Je kunt uitleggen hoe de </a:t>
            </a:r>
            <a:r>
              <a:rPr lang="nl-NL" b="1" dirty="0">
                <a:solidFill>
                  <a:srgbClr val="00B050"/>
                </a:solidFill>
              </a:rPr>
              <a:t>sociale verhoudingen </a:t>
            </a:r>
            <a:r>
              <a:rPr lang="nl-NL" dirty="0"/>
              <a:t>in Nederland veranderden door de Industriële Revolutie.</a:t>
            </a:r>
          </a:p>
          <a:p>
            <a:pPr lvl="0"/>
            <a:r>
              <a:rPr lang="nl-NL" dirty="0"/>
              <a:t>Je kunt met voorbeelden uitleggen hoe de </a:t>
            </a:r>
            <a:r>
              <a:rPr lang="nl-NL" b="1" dirty="0">
                <a:solidFill>
                  <a:srgbClr val="00B050"/>
                </a:solidFill>
              </a:rPr>
              <a:t>arbeidsomstandigheden</a:t>
            </a:r>
            <a:r>
              <a:rPr lang="nl-NL" dirty="0"/>
              <a:t> waren in de tijd van de Industriële revolutie.</a:t>
            </a:r>
          </a:p>
          <a:p>
            <a:pPr lvl="0"/>
            <a:r>
              <a:rPr lang="nl-NL" dirty="0"/>
              <a:t>Je kunt uitleggen wat de </a:t>
            </a:r>
            <a:r>
              <a:rPr lang="nl-NL" b="1" dirty="0">
                <a:solidFill>
                  <a:srgbClr val="00B050"/>
                </a:solidFill>
              </a:rPr>
              <a:t>sociale kwestie </a:t>
            </a:r>
            <a:r>
              <a:rPr lang="nl-NL" dirty="0"/>
              <a:t>inhield.</a:t>
            </a:r>
          </a:p>
          <a:p>
            <a:pPr lvl="0"/>
            <a:r>
              <a:rPr lang="nl-NL" dirty="0"/>
              <a:t>Je kunt uitleggen hoe men d.m.v. </a:t>
            </a:r>
            <a:r>
              <a:rPr lang="nl-NL" b="1" dirty="0">
                <a:solidFill>
                  <a:srgbClr val="00B050"/>
                </a:solidFill>
              </a:rPr>
              <a:t>algemeen kiesrecht</a:t>
            </a:r>
            <a:r>
              <a:rPr lang="nl-NL" dirty="0"/>
              <a:t>, </a:t>
            </a:r>
            <a:r>
              <a:rPr lang="nl-NL" b="1" dirty="0">
                <a:solidFill>
                  <a:srgbClr val="00B050"/>
                </a:solidFill>
              </a:rPr>
              <a:t>sociale wetten</a:t>
            </a:r>
            <a:r>
              <a:rPr lang="nl-NL" dirty="0"/>
              <a:t>, </a:t>
            </a:r>
            <a:r>
              <a:rPr lang="nl-NL" b="1" dirty="0">
                <a:solidFill>
                  <a:srgbClr val="00B050"/>
                </a:solidFill>
              </a:rPr>
              <a:t>stakingen</a:t>
            </a:r>
            <a:r>
              <a:rPr lang="nl-NL" dirty="0"/>
              <a:t> en </a:t>
            </a:r>
            <a:r>
              <a:rPr lang="nl-NL" b="1" dirty="0">
                <a:solidFill>
                  <a:srgbClr val="00B050"/>
                </a:solidFill>
              </a:rPr>
              <a:t>vakbonden</a:t>
            </a:r>
            <a:r>
              <a:rPr lang="nl-NL" dirty="0"/>
              <a:t> een einde probeerden te maken aan slechte werk- en leefomstandigheden van arbeiders.</a:t>
            </a:r>
          </a:p>
          <a:p>
            <a:pPr marL="0" lvl="0" indent="0">
              <a:buNone/>
            </a:pPr>
            <a:endParaRPr lang="nl-NL" i="1" dirty="0"/>
          </a:p>
        </p:txBody>
      </p:sp>
    </p:spTree>
    <p:extLst>
      <p:ext uri="{BB962C8B-B14F-4D97-AF65-F5344CB8AC3E}">
        <p14:creationId xmlns:p14="http://schemas.microsoft.com/office/powerpoint/2010/main" val="3316155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De sociale kwestie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Vanaf de tweede helft van de negentiende begonnen steeds meer mensen zich zorgen de maken over de woon- en werkomstandigheden van de arbeiders.</a:t>
            </a:r>
          </a:p>
          <a:p>
            <a:r>
              <a:rPr lang="nl-NL" dirty="0"/>
              <a:t>Er ontstond hierover een discussie: de </a:t>
            </a:r>
            <a:r>
              <a:rPr lang="nl-NL" b="1" dirty="0">
                <a:solidFill>
                  <a:srgbClr val="00B050"/>
                </a:solidFill>
              </a:rPr>
              <a:t>sociale kwestie</a:t>
            </a:r>
            <a:r>
              <a:rPr lang="nl-NL" dirty="0"/>
              <a:t>.</a:t>
            </a:r>
          </a:p>
          <a:p>
            <a:r>
              <a:rPr lang="nl-NL" dirty="0"/>
              <a:t>Met de sociale kwestie wordt bedoeld: het besef dat de slechte levensomstandigheden van de arbeiders verbeterd moeten worden. </a:t>
            </a:r>
          </a:p>
          <a:p>
            <a:endParaRPr lang="nl-NL" dirty="0"/>
          </a:p>
        </p:txBody>
      </p:sp>
      <p:sp>
        <p:nvSpPr>
          <p:cNvPr id="4" name="Wolkvormige toelichting 3"/>
          <p:cNvSpPr/>
          <p:nvPr/>
        </p:nvSpPr>
        <p:spPr>
          <a:xfrm>
            <a:off x="9298379" y="202862"/>
            <a:ext cx="2569028" cy="1508167"/>
          </a:xfrm>
          <a:prstGeom prst="cloudCallout">
            <a:avLst>
              <a:gd name="adj1" fmla="val -66977"/>
              <a:gd name="adj2" fmla="val 32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9460674" y="264479"/>
            <a:ext cx="2244437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endParaRPr lang="nl-NL" sz="1600" dirty="0" smtClean="0"/>
          </a:p>
          <a:p>
            <a:pPr lvl="0" algn="ctr"/>
            <a:r>
              <a:rPr lang="nl-NL" dirty="0"/>
              <a:t>Je kunt </a:t>
            </a:r>
            <a:r>
              <a:rPr lang="nl-NL" dirty="0" smtClean="0"/>
              <a:t>uitleggen wat de </a:t>
            </a:r>
            <a:r>
              <a:rPr lang="nl-NL" b="1" dirty="0" smtClean="0">
                <a:solidFill>
                  <a:srgbClr val="00B050"/>
                </a:solidFill>
              </a:rPr>
              <a:t>sociale kwestie </a:t>
            </a:r>
            <a:r>
              <a:rPr lang="nl-NL" dirty="0" smtClean="0"/>
              <a:t>inhield.</a:t>
            </a:r>
            <a:endParaRPr lang="nl-NL" dirty="0"/>
          </a:p>
          <a:p>
            <a:pPr algn="ctr"/>
            <a:endParaRPr lang="nl-NL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0354" y="4576888"/>
            <a:ext cx="2271651" cy="195740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71574" y="4576888"/>
            <a:ext cx="3567876" cy="20069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0840235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Het begin van een oplossing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1" y="1825624"/>
            <a:ext cx="8329546" cy="4895809"/>
          </a:xfrm>
        </p:spPr>
        <p:txBody>
          <a:bodyPr>
            <a:normAutofit/>
          </a:bodyPr>
          <a:lstStyle/>
          <a:p>
            <a:r>
              <a:rPr lang="nl-NL" dirty="0"/>
              <a:t>De eerste verbetering kwam in 1874.</a:t>
            </a:r>
          </a:p>
          <a:p>
            <a:r>
              <a:rPr lang="nl-NL" dirty="0"/>
              <a:t>Het </a:t>
            </a:r>
            <a:r>
              <a:rPr lang="nl-NL" i="1" dirty="0"/>
              <a:t>Kinderwetje van </a:t>
            </a:r>
            <a:r>
              <a:rPr lang="nl-NL" i="1" dirty="0" err="1"/>
              <a:t>Van</a:t>
            </a:r>
            <a:r>
              <a:rPr lang="nl-NL" i="1" dirty="0"/>
              <a:t> Houten </a:t>
            </a:r>
            <a:r>
              <a:rPr lang="nl-NL" dirty="0"/>
              <a:t>verbood fabrieksarbeid voor kinderen onder de twaalf jaar. Het was de eerste </a:t>
            </a:r>
            <a:r>
              <a:rPr lang="nl-NL" b="1" dirty="0">
                <a:solidFill>
                  <a:srgbClr val="00B050"/>
                </a:solidFill>
              </a:rPr>
              <a:t>sociale wet</a:t>
            </a:r>
            <a:r>
              <a:rPr lang="nl-NL" dirty="0"/>
              <a:t>.</a:t>
            </a:r>
          </a:p>
          <a:p>
            <a:r>
              <a:rPr lang="nl-NL" dirty="0"/>
              <a:t>Kinderarbeid in winkels en op boerderijen bleef gewoon bestaan.</a:t>
            </a:r>
          </a:p>
          <a:p>
            <a:r>
              <a:rPr lang="nl-NL" dirty="0"/>
              <a:t>De Kinderwet was geen succes: de controle was slecht en de gezinnen konden het inkomen niet missen.</a:t>
            </a:r>
          </a:p>
          <a:p>
            <a:r>
              <a:rPr lang="nl-NL" dirty="0"/>
              <a:t>Er volgden meer </a:t>
            </a:r>
            <a:r>
              <a:rPr lang="nl-NL" b="1" dirty="0">
                <a:solidFill>
                  <a:srgbClr val="00B050"/>
                </a:solidFill>
              </a:rPr>
              <a:t>sociale wetten</a:t>
            </a:r>
            <a:r>
              <a:rPr lang="nl-NL" dirty="0"/>
              <a:t>, zoals de </a:t>
            </a:r>
            <a:r>
              <a:rPr lang="nl-NL" i="1" dirty="0"/>
              <a:t>leerplichtwet</a:t>
            </a:r>
            <a:r>
              <a:rPr lang="nl-NL" dirty="0"/>
              <a:t> in 1901.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Wolkvormige toelichting 3"/>
          <p:cNvSpPr/>
          <p:nvPr/>
        </p:nvSpPr>
        <p:spPr>
          <a:xfrm>
            <a:off x="8835242" y="202862"/>
            <a:ext cx="3032165" cy="1994073"/>
          </a:xfrm>
          <a:prstGeom prst="cloudCallout">
            <a:avLst>
              <a:gd name="adj1" fmla="val -66977"/>
              <a:gd name="adj2" fmla="val 32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9167747" y="415068"/>
            <a:ext cx="2545279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1600" dirty="0"/>
              <a:t>Je kunt uitleggen hoe men d.m.v</a:t>
            </a:r>
            <a:r>
              <a:rPr lang="nl-NL" sz="1600" dirty="0" smtClean="0"/>
              <a:t>. </a:t>
            </a:r>
            <a:r>
              <a:rPr lang="nl-NL" sz="1600" b="1" dirty="0">
                <a:solidFill>
                  <a:srgbClr val="00B050"/>
                </a:solidFill>
              </a:rPr>
              <a:t>sociale </a:t>
            </a:r>
            <a:r>
              <a:rPr lang="nl-NL" sz="1600" b="1" dirty="0" smtClean="0">
                <a:solidFill>
                  <a:srgbClr val="00B050"/>
                </a:solidFill>
              </a:rPr>
              <a:t>wetten </a:t>
            </a:r>
            <a:r>
              <a:rPr lang="nl-NL" sz="1600" dirty="0" smtClean="0"/>
              <a:t>een </a:t>
            </a:r>
            <a:r>
              <a:rPr lang="nl-NL" sz="1600" dirty="0"/>
              <a:t>einde probeerden te maken aan slechte werk- en leefomstandigheden van arbeiders.</a:t>
            </a:r>
            <a:endParaRPr lang="nl-NL" sz="1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9754" y="2737879"/>
            <a:ext cx="2659061" cy="3496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013840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Arbeiders gaan samenwerken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88818" y="2327562"/>
            <a:ext cx="10515600" cy="4098782"/>
          </a:xfrm>
        </p:spPr>
        <p:txBody>
          <a:bodyPr/>
          <a:lstStyle/>
          <a:p>
            <a:r>
              <a:rPr lang="nl-NL" dirty="0"/>
              <a:t>Arbeiders hadden weinig mogelijkheden om voor hun rechten op te komen.</a:t>
            </a:r>
          </a:p>
          <a:p>
            <a:r>
              <a:rPr lang="nl-NL" dirty="0" smtClean="0"/>
              <a:t>Ze konden gaan </a:t>
            </a:r>
            <a:r>
              <a:rPr lang="nl-NL" b="1" dirty="0" smtClean="0">
                <a:solidFill>
                  <a:srgbClr val="00B050"/>
                </a:solidFill>
              </a:rPr>
              <a:t>staken</a:t>
            </a:r>
            <a:r>
              <a:rPr lang="nl-NL" dirty="0" smtClean="0"/>
              <a:t> om de fabrikant onder druk te zetten, maar dat werkte alleen als </a:t>
            </a:r>
            <a:r>
              <a:rPr lang="nl-NL" u="sng" dirty="0" smtClean="0"/>
              <a:t>iedereen meedeed</a:t>
            </a:r>
            <a:r>
              <a:rPr lang="nl-NL" dirty="0" smtClean="0"/>
              <a:t>.</a:t>
            </a:r>
          </a:p>
          <a:p>
            <a:r>
              <a:rPr lang="nl-NL" dirty="0" smtClean="0"/>
              <a:t>Later </a:t>
            </a:r>
            <a:r>
              <a:rPr lang="nl-NL" dirty="0"/>
              <a:t>kwamen er ook </a:t>
            </a:r>
            <a:r>
              <a:rPr lang="nl-NL" b="1" dirty="0">
                <a:solidFill>
                  <a:srgbClr val="00B050"/>
                </a:solidFill>
              </a:rPr>
              <a:t>vakbonden</a:t>
            </a:r>
            <a:r>
              <a:rPr lang="nl-NL" dirty="0"/>
              <a:t>: verenigingen van en voor de arbeiders die onderhandelden met de fabrikanten.</a:t>
            </a:r>
          </a:p>
          <a:p>
            <a:r>
              <a:rPr lang="nl-NL" dirty="0"/>
              <a:t>Om lid van een vakbond te worden, moest je contributie betalen. Dit geld werd gebruikt om de stakers uit te betalen.</a:t>
            </a:r>
          </a:p>
          <a:p>
            <a:pPr marL="0" indent="0">
              <a:buNone/>
            </a:pPr>
            <a:endParaRPr lang="nl-NL" dirty="0"/>
          </a:p>
        </p:txBody>
      </p:sp>
      <p:sp>
        <p:nvSpPr>
          <p:cNvPr id="4" name="Wolkvormige toelichting 3"/>
          <p:cNvSpPr/>
          <p:nvPr/>
        </p:nvSpPr>
        <p:spPr>
          <a:xfrm>
            <a:off x="8835242" y="0"/>
            <a:ext cx="3265714" cy="2219704"/>
          </a:xfrm>
          <a:prstGeom prst="cloudCallout">
            <a:avLst>
              <a:gd name="adj1" fmla="val -66977"/>
              <a:gd name="adj2" fmla="val 32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9197437" y="201911"/>
            <a:ext cx="2541323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1600" dirty="0"/>
              <a:t>Je kunt uitleggen hoe men d.m.v</a:t>
            </a:r>
            <a:r>
              <a:rPr lang="nl-NL" sz="1600" dirty="0" smtClean="0"/>
              <a:t>. </a:t>
            </a:r>
            <a:r>
              <a:rPr lang="nl-NL" sz="1600" b="1" dirty="0" smtClean="0">
                <a:solidFill>
                  <a:srgbClr val="00B050"/>
                </a:solidFill>
              </a:rPr>
              <a:t>stakingen en vakbonden </a:t>
            </a:r>
            <a:r>
              <a:rPr lang="nl-NL" sz="1600" dirty="0" smtClean="0"/>
              <a:t>een </a:t>
            </a:r>
            <a:r>
              <a:rPr lang="nl-NL" sz="1600" dirty="0"/>
              <a:t>einde probeerden te maken aan slechte werk- en leefomstandigheden van arbeiders.</a:t>
            </a:r>
            <a:endParaRPr lang="nl-NL" sz="1600" dirty="0"/>
          </a:p>
        </p:txBody>
      </p:sp>
    </p:spTree>
    <p:extLst>
      <p:ext uri="{BB962C8B-B14F-4D97-AF65-F5344CB8AC3E}">
        <p14:creationId xmlns:p14="http://schemas.microsoft.com/office/powerpoint/2010/main" val="256026501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Arbeiders willen kiesrecht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838200" y="1555668"/>
            <a:ext cx="8127670" cy="5070763"/>
          </a:xfrm>
        </p:spPr>
        <p:txBody>
          <a:bodyPr>
            <a:normAutofit/>
          </a:bodyPr>
          <a:lstStyle/>
          <a:p>
            <a:r>
              <a:rPr lang="nl-NL" dirty="0"/>
              <a:t>Behalve vakbonden kwamen er ook </a:t>
            </a:r>
            <a:r>
              <a:rPr lang="nl-NL" b="1" dirty="0">
                <a:solidFill>
                  <a:srgbClr val="00B050"/>
                </a:solidFill>
              </a:rPr>
              <a:t>politieke partijen </a:t>
            </a:r>
            <a:r>
              <a:rPr lang="nl-NL" dirty="0"/>
              <a:t>die zich voor de arbeiders inzetten. </a:t>
            </a:r>
          </a:p>
          <a:p>
            <a:r>
              <a:rPr lang="nl-NL" dirty="0"/>
              <a:t>In de </a:t>
            </a:r>
            <a:r>
              <a:rPr lang="nl-NL" dirty="0" smtClean="0"/>
              <a:t>19e </a:t>
            </a:r>
            <a:r>
              <a:rPr lang="nl-NL" dirty="0"/>
              <a:t>eeuw hadden door het </a:t>
            </a:r>
            <a:r>
              <a:rPr lang="nl-NL" b="1" dirty="0">
                <a:solidFill>
                  <a:srgbClr val="00B050"/>
                </a:solidFill>
              </a:rPr>
              <a:t>censuskiesrecht</a:t>
            </a:r>
            <a:r>
              <a:rPr lang="nl-NL" dirty="0"/>
              <a:t> alleen rijke mannen kiesrecht.</a:t>
            </a:r>
          </a:p>
          <a:p>
            <a:r>
              <a:rPr lang="nl-NL" dirty="0"/>
              <a:t>Als er </a:t>
            </a:r>
            <a:r>
              <a:rPr lang="nl-NL" b="1" dirty="0">
                <a:solidFill>
                  <a:srgbClr val="00B050"/>
                </a:solidFill>
              </a:rPr>
              <a:t>algemeen kiesrecht </a:t>
            </a:r>
            <a:r>
              <a:rPr lang="nl-NL" dirty="0"/>
              <a:t>zou komen, was de kans groter dat er meer, en betere, sociale wetten zouden komen. </a:t>
            </a:r>
          </a:p>
          <a:p>
            <a:r>
              <a:rPr lang="nl-NL" dirty="0"/>
              <a:t>De vakbonden en de politieke partijen voor de arbeiders werkten op dit gebied samen. </a:t>
            </a:r>
          </a:p>
          <a:p>
            <a:r>
              <a:rPr lang="nl-NL" dirty="0"/>
              <a:t>In 1917 werd in Nederland het algemeen kiesrecht ingevoerd. </a:t>
            </a:r>
          </a:p>
          <a:p>
            <a:endParaRPr lang="nl-NL" dirty="0"/>
          </a:p>
        </p:txBody>
      </p:sp>
      <p:sp>
        <p:nvSpPr>
          <p:cNvPr id="4" name="Wolkvormige toelichting 3"/>
          <p:cNvSpPr/>
          <p:nvPr/>
        </p:nvSpPr>
        <p:spPr>
          <a:xfrm>
            <a:off x="8835242" y="0"/>
            <a:ext cx="3265714" cy="2219704"/>
          </a:xfrm>
          <a:prstGeom prst="cloudCallout">
            <a:avLst>
              <a:gd name="adj1" fmla="val -66977"/>
              <a:gd name="adj2" fmla="val 32794"/>
            </a:avLst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5" name="Tekstvak 4"/>
          <p:cNvSpPr txBox="1"/>
          <p:nvPr/>
        </p:nvSpPr>
        <p:spPr>
          <a:xfrm>
            <a:off x="9197437" y="325022"/>
            <a:ext cx="254132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nl-NL" sz="1600" dirty="0"/>
              <a:t>Je kunt uitleggen hoe men d.m.v</a:t>
            </a:r>
            <a:r>
              <a:rPr lang="nl-NL" sz="1600" dirty="0" smtClean="0"/>
              <a:t>. </a:t>
            </a:r>
            <a:r>
              <a:rPr lang="nl-NL" sz="1600" b="1" dirty="0" smtClean="0">
                <a:solidFill>
                  <a:srgbClr val="00B050"/>
                </a:solidFill>
              </a:rPr>
              <a:t>algemeen kiesrecht </a:t>
            </a:r>
            <a:r>
              <a:rPr lang="nl-NL" sz="1600" dirty="0" smtClean="0"/>
              <a:t>een </a:t>
            </a:r>
            <a:r>
              <a:rPr lang="nl-NL" sz="1600" dirty="0"/>
              <a:t>einde probeerden te maken aan slechte werk- en leefomstandigheden van arbeiders.</a:t>
            </a:r>
            <a:endParaRPr lang="nl-NL" sz="1600" dirty="0"/>
          </a:p>
        </p:txBody>
      </p:sp>
      <p:pic>
        <p:nvPicPr>
          <p:cNvPr id="3074" name="Picture 2" descr="Afbeeldingsresultaat voor SDAP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20349" y="2572533"/>
            <a:ext cx="2095500" cy="29146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201891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Successen voor de arbeider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/>
              <a:t>Uit angst voor een mogelijke revolutie in Nederland, was de regering bereid om de arbeiders tegemoet te komen.</a:t>
            </a:r>
          </a:p>
          <a:p>
            <a:r>
              <a:rPr lang="nl-NL" dirty="0"/>
              <a:t>In 1919 kwam de </a:t>
            </a:r>
            <a:r>
              <a:rPr lang="nl-NL" i="1" dirty="0"/>
              <a:t>Arbeidswet</a:t>
            </a:r>
            <a:r>
              <a:rPr lang="nl-NL" dirty="0"/>
              <a:t> met een 45-urige werkweek.</a:t>
            </a:r>
          </a:p>
          <a:p>
            <a:r>
              <a:rPr lang="nl-NL" dirty="0"/>
              <a:t>Ook werden er afspraken gemaakt voor hele beroepsgroepen, de cao’s (</a:t>
            </a:r>
            <a:r>
              <a:rPr lang="nl-NL" b="1" dirty="0">
                <a:solidFill>
                  <a:srgbClr val="00B050"/>
                </a:solidFill>
              </a:rPr>
              <a:t>collectieve arbeidsovereenkomst</a:t>
            </a:r>
            <a:r>
              <a:rPr lang="nl-NL" dirty="0"/>
              <a:t>).</a:t>
            </a:r>
          </a:p>
          <a:p>
            <a:r>
              <a:rPr lang="nl-NL" dirty="0"/>
              <a:t>Er kwamen ook wetten voor de verzekering tegen ziekte en ongevallen. </a:t>
            </a:r>
          </a:p>
          <a:p>
            <a:r>
              <a:rPr lang="nl-NL" dirty="0"/>
              <a:t>Voor sommige beroepen kwamen er pensioenfondsen en kregen arbeiders vakantiedagen.</a:t>
            </a:r>
          </a:p>
          <a:p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3458342696"/>
      </p:ext>
    </p:extLst>
  </p:cSld>
  <p:clrMapOvr>
    <a:masterClrMapping/>
  </p:clrMapOvr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toor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0</TotalTime>
  <Words>559</Words>
  <Application>Microsoft Office PowerPoint</Application>
  <PresentationFormat>Aangepast</PresentationFormat>
  <Paragraphs>42</Paragraphs>
  <Slides>7</Slides>
  <Notes>2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7</vt:i4>
      </vt:variant>
    </vt:vector>
  </HeadingPairs>
  <TitlesOfParts>
    <vt:vector size="8" baseType="lpstr">
      <vt:lpstr>Kantoorthema</vt:lpstr>
      <vt:lpstr>3. De sociale verhoudingen in Nederland</vt:lpstr>
      <vt:lpstr>Leerdoelen</vt:lpstr>
      <vt:lpstr>De sociale kwestie</vt:lpstr>
      <vt:lpstr>Het begin van een oplossing</vt:lpstr>
      <vt:lpstr>Arbeiders gaan samenwerken</vt:lpstr>
      <vt:lpstr>Arbeiders willen kiesrecht</vt:lpstr>
      <vt:lpstr>Successen voor de arbeider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Hoofdstuk 1. Sporen van jagers en boeren</dc:title>
  <dc:creator>J.Smetsers@heerbeeck.nl</dc:creator>
  <cp:lastModifiedBy>Jenny Smetsers</cp:lastModifiedBy>
  <cp:revision>188</cp:revision>
  <dcterms:created xsi:type="dcterms:W3CDTF">2014-07-25T09:58:46Z</dcterms:created>
  <dcterms:modified xsi:type="dcterms:W3CDTF">2018-08-03T10:13:34Z</dcterms:modified>
</cp:coreProperties>
</file>